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3"/>
  </p:notesMasterIdLst>
  <p:handoutMasterIdLst>
    <p:handoutMasterId r:id="rId44"/>
  </p:handoutMasterIdLst>
  <p:sldIdLst>
    <p:sldId id="290" r:id="rId3"/>
    <p:sldId id="305" r:id="rId4"/>
    <p:sldId id="325" r:id="rId5"/>
    <p:sldId id="326" r:id="rId6"/>
    <p:sldId id="258" r:id="rId7"/>
    <p:sldId id="346" r:id="rId8"/>
    <p:sldId id="327" r:id="rId9"/>
    <p:sldId id="329" r:id="rId10"/>
    <p:sldId id="328" r:id="rId11"/>
    <p:sldId id="330" r:id="rId12"/>
    <p:sldId id="332" r:id="rId13"/>
    <p:sldId id="333" r:id="rId14"/>
    <p:sldId id="331" r:id="rId15"/>
    <p:sldId id="334" r:id="rId16"/>
    <p:sldId id="335" r:id="rId17"/>
    <p:sldId id="360" r:id="rId18"/>
    <p:sldId id="344" r:id="rId19"/>
    <p:sldId id="357" r:id="rId20"/>
    <p:sldId id="348" r:id="rId21"/>
    <p:sldId id="347" r:id="rId22"/>
    <p:sldId id="350" r:id="rId23"/>
    <p:sldId id="349" r:id="rId24"/>
    <p:sldId id="351" r:id="rId25"/>
    <p:sldId id="352" r:id="rId26"/>
    <p:sldId id="353" r:id="rId27"/>
    <p:sldId id="361" r:id="rId28"/>
    <p:sldId id="354" r:id="rId29"/>
    <p:sldId id="355" r:id="rId30"/>
    <p:sldId id="356" r:id="rId31"/>
    <p:sldId id="358" r:id="rId32"/>
    <p:sldId id="343" r:id="rId33"/>
    <p:sldId id="337" r:id="rId34"/>
    <p:sldId id="362" r:id="rId35"/>
    <p:sldId id="336" r:id="rId36"/>
    <p:sldId id="338" r:id="rId37"/>
    <p:sldId id="339" r:id="rId38"/>
    <p:sldId id="340" r:id="rId39"/>
    <p:sldId id="341" r:id="rId40"/>
    <p:sldId id="359" r:id="rId41"/>
    <p:sldId id="342" r:id="rId42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191" autoAdjust="0"/>
    <p:restoredTop sz="91826" autoAdjust="0"/>
  </p:normalViewPr>
  <p:slideViewPr>
    <p:cSldViewPr>
      <p:cViewPr varScale="1">
        <p:scale>
          <a:sx n="67" d="100"/>
          <a:sy n="67" d="100"/>
        </p:scale>
        <p:origin x="-132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pos="2160"/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/>
              <a:t>9/19/2020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9/19/2020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1.m4a"/><Relationship Id="rId7" Type="http://schemas.openxmlformats.org/officeDocument/2006/relationships/image" Target="../media/image16.jpe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e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7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4.png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7" Type="http://schemas.openxmlformats.org/officeDocument/2006/relationships/image" Target="../media/image4.png"/><Relationship Id="rId2" Type="http://schemas.microsoft.com/office/2007/relationships/media" Target="../media/media33.m4a"/><Relationship Id="rId1" Type="http://schemas.openxmlformats.org/officeDocument/2006/relationships/tags" Target="../tags/tag19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4a"/><Relationship Id="rId2" Type="http://schemas.microsoft.com/office/2007/relationships/media" Target="../media/media34.m4a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image" Target="../media/image27.jpe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openxmlformats.org/officeDocument/2006/relationships/audio" Target="../media/media35.m4a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17" Type="http://schemas.openxmlformats.org/officeDocument/2006/relationships/image" Target="../media/image4.png"/><Relationship Id="rId2" Type="http://schemas.microsoft.com/office/2007/relationships/media" Target="../media/media35.m4a"/><Relationship Id="rId16" Type="http://schemas.openxmlformats.org/officeDocument/2006/relationships/image" Target="../media/image39.jpeg"/><Relationship Id="rId1" Type="http://schemas.openxmlformats.org/officeDocument/2006/relationships/tags" Target="../tags/tag21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m4a"/><Relationship Id="rId2" Type="http://schemas.microsoft.com/office/2007/relationships/media" Target="../media/media36.m4a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m4a"/><Relationship Id="rId2" Type="http://schemas.microsoft.com/office/2007/relationships/media" Target="../media/media37.m4a"/><Relationship Id="rId1" Type="http://schemas.openxmlformats.org/officeDocument/2006/relationships/tags" Target="../tags/tag2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m4a"/><Relationship Id="rId7" Type="http://schemas.openxmlformats.org/officeDocument/2006/relationships/image" Target="../media/image4.png"/><Relationship Id="rId2" Type="http://schemas.microsoft.com/office/2007/relationships/media" Target="../media/media38.m4a"/><Relationship Id="rId1" Type="http://schemas.openxmlformats.org/officeDocument/2006/relationships/tags" Target="../tags/tag24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m4a"/><Relationship Id="rId7" Type="http://schemas.openxmlformats.org/officeDocument/2006/relationships/image" Target="../media/image4.png"/><Relationship Id="rId2" Type="http://schemas.microsoft.com/office/2007/relationships/media" Target="../media/media39.m4a"/><Relationship Id="rId1" Type="http://schemas.openxmlformats.org/officeDocument/2006/relationships/tags" Target="../tags/tag25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m4a"/><Relationship Id="rId2" Type="http://schemas.microsoft.com/office/2007/relationships/media" Target="../media/media40.m4a"/><Relationship Id="rId1" Type="http://schemas.openxmlformats.org/officeDocument/2006/relationships/tags" Target="../tags/tag2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audio" Target="../media/media7.m4a"/><Relationship Id="rId7" Type="http://schemas.openxmlformats.org/officeDocument/2006/relationships/image" Target="../media/image7.jpe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4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language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74"/>
    </mc:Choice>
    <mc:Fallback xmlns="">
      <p:transition spd="slow" advTm="42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Electronic Computers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1</a:t>
            </a:r>
            <a:r>
              <a:rPr lang="en-US" altLang="en-US" sz="2400" b="1" baseline="30000" dirty="0"/>
              <a:t>st</a:t>
            </a:r>
            <a:r>
              <a:rPr lang="en-US" altLang="en-US" sz="2400" b="1" dirty="0"/>
              <a:t> generation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vacuum tubes (1945-1955)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ENIAC, 1946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1600200"/>
            <a:ext cx="25908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0" name="Picture 2" descr="C:\Users\hamed\Dropbox\New\1398-1\MicroProc\Slides\downlo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1379"/>
            <a:ext cx="3247224" cy="220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4"/>
    </mc:Choice>
    <mc:Fallback xmlns="">
      <p:transition spd="slow" advTm="21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Electronic Computers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2</a:t>
            </a:r>
            <a:r>
              <a:rPr lang="en-US" altLang="en-US" sz="2400" b="1" baseline="30000" dirty="0"/>
              <a:t>nd</a:t>
            </a:r>
            <a:r>
              <a:rPr lang="en-US" altLang="en-US" sz="2400" b="1" dirty="0"/>
              <a:t> generation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BJT transistors (1955-1965)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CDC 6600 (1964-1969)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world's fastest computer from 1964 to 1969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$2,370,000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30kW, 6tons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10MHz, 2 MIPS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Up to 982 kilobytes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43" y="1230312"/>
            <a:ext cx="500062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0" y="1157287"/>
            <a:ext cx="1500187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4" name="Picture 2" descr="C:\Users\hamed\Dropbox\New\1398-1\MicroProc\Slides\CDC_6600.j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04" y="3352800"/>
            <a:ext cx="3810001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18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80"/>
    </mc:Choice>
    <mc:Fallback xmlns="">
      <p:transition spd="slow" advTm="54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077199" cy="601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Electronic Computers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3</a:t>
            </a:r>
            <a:r>
              <a:rPr lang="en-US" altLang="en-US" sz="2400" b="1" baseline="30000" dirty="0"/>
              <a:t>rd</a:t>
            </a:r>
            <a:r>
              <a:rPr lang="en-US" altLang="en-US" sz="2400" b="1" dirty="0"/>
              <a:t> generation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integrated circuits (1965-1974)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Intel 4004 (1971)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The first commercially available microprocessor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10 µm process 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92,000 instructions per second</a:t>
            </a:r>
          </a:p>
          <a:p>
            <a:pPr marL="1657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1 MHz clock rate 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098" name="Picture 2" descr="C:\Users\hamed\Dropbox\New\1398-1\MicroProc\Slides\Intel_C4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49977"/>
            <a:ext cx="3238500" cy="216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1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09"/>
    </mc:Choice>
    <mc:Fallback xmlns="">
      <p:transition spd="slow" advTm="8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Electronic Computers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4</a:t>
            </a:r>
            <a:r>
              <a:rPr lang="en-US" altLang="en-US" sz="2400" b="1" baseline="30000" dirty="0"/>
              <a:t>th</a:t>
            </a:r>
            <a:r>
              <a:rPr lang="en-US" altLang="en-US" sz="2400" b="1" dirty="0"/>
              <a:t> generation: VLSI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1974-1989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5</a:t>
            </a:r>
            <a:r>
              <a:rPr lang="en-US" altLang="en-US" sz="2400" b="1" baseline="30000" dirty="0"/>
              <a:t>th</a:t>
            </a:r>
            <a:r>
              <a:rPr lang="en-US" altLang="en-US" sz="2400" b="1" dirty="0"/>
              <a:t> generation: ULSI 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1990-present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5122" name="Picture 2" descr="C:\Users\hamed\Dropbox\New\1398-1\MicroProc\Slides\A80502100_sy007_pentium_obser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651379"/>
            <a:ext cx="2095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amed\Dropbox\New\1398-1\MicroProc\Slides\220px-KL_Motorola_MC68000_CLCC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1" t="10238" r="13734" b="11397"/>
          <a:stretch/>
        </p:blipFill>
        <p:spPr bwMode="auto">
          <a:xfrm>
            <a:off x="914400" y="3679954"/>
            <a:ext cx="2057400" cy="216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hamed\Dropbox\New\1398-1\MicroProc\Slides\download 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63" y="3793585"/>
            <a:ext cx="20955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hamed\Dropbox\New\1398-1\MicroProc\Slides\download (2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27" y="1447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28"/>
    </mc:Choice>
    <mc:Fallback xmlns="">
      <p:transition spd="slow" advTm="71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graphicFrame>
        <p:nvGraphicFramePr>
          <p:cNvPr id="10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467587"/>
              </p:ext>
            </p:extLst>
          </p:nvPr>
        </p:nvGraphicFramePr>
        <p:xfrm>
          <a:off x="762000" y="1752600"/>
          <a:ext cx="7848601" cy="4049711"/>
        </p:xfrm>
        <a:graphic>
          <a:graphicData uri="http://schemas.openxmlformats.org/drawingml/2006/table">
            <a:tbl>
              <a:tblPr/>
              <a:tblGrid>
                <a:gridCol w="1445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4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Year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Technology Used in Computers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Relative Performance per unit cost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~1950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Vacuum tube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1960s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Transistor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1975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Integrated circuit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900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1995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Very large scale integrated circuit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2,400,000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7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2005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Ultra large scale integrated circuit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6,200,000,000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05"/>
    </mc:Choice>
    <mc:Fallback xmlns="">
      <p:transition spd="slow" advTm="121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75627" cy="389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/>
              <a:t>What happened from 1970?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Transistor count doubles every 24-month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6147" name="Picture 3" descr="C:\Users\hamed\Dropbox\New\1398-1\MicroProc\Slides\moore-la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/>
          <a:stretch/>
        </p:blipFill>
        <p:spPr bwMode="auto">
          <a:xfrm>
            <a:off x="914400" y="1997574"/>
            <a:ext cx="7469233" cy="47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31"/>
    </mc:Choice>
    <mc:Fallback xmlns="">
      <p:transition spd="slow" advTm="11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973" y="1696522"/>
            <a:ext cx="850422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cs typeface="B Titr" panose="00000700000000000000" pitchFamily="2" charset="-78"/>
              </a:rPr>
              <a:t>Instruction Set Architecture</a:t>
            </a:r>
            <a:endParaRPr lang="fa-IR" sz="4800" b="1" dirty="0">
              <a:cs typeface="B Titr" panose="00000700000000000000" pitchFamily="2" charset="-78"/>
            </a:endParaRPr>
          </a:p>
          <a:p>
            <a:pPr algn="ctr">
              <a:lnSpc>
                <a:spcPct val="150000"/>
              </a:lnSpc>
            </a:pPr>
            <a:r>
              <a:rPr lang="en-US" sz="4800" b="1" dirty="0">
                <a:cs typeface="B Titr" panose="00000700000000000000" pitchFamily="2" charset="-78"/>
              </a:rPr>
              <a:t> (ISA)</a:t>
            </a: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70"/>
    </mc:Choice>
    <mc:Fallback xmlns="">
      <p:transition spd="slow" advTm="58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Instruction Set Architecture (ISA)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cs typeface="B Titr" panose="00000700000000000000" pitchFamily="2" charset="-78"/>
              </a:rPr>
              <a:t>A set of instructions used by a machine to run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Interface between hardware &amp;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Computer language vocabulary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Provides an abstraction of </a:t>
            </a:r>
            <a:br>
              <a:rPr lang="en-US" altLang="en-US" sz="2800" b="1" dirty="0">
                <a:cs typeface="B Titr" panose="00000700000000000000" pitchFamily="2" charset="-78"/>
              </a:rPr>
            </a:br>
            <a:r>
              <a:rPr lang="en-US" altLang="en-US" sz="2800" b="1" dirty="0">
                <a:cs typeface="B Titr" panose="00000700000000000000" pitchFamily="2" charset="-78"/>
              </a:rPr>
              <a:t>hardware implementation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Hardware implementation </a:t>
            </a:r>
            <a:br>
              <a:rPr lang="en-US" altLang="en-US" sz="2400" b="1" dirty="0">
                <a:cs typeface="B Titr" panose="00000700000000000000" pitchFamily="2" charset="-78"/>
              </a:rPr>
            </a:br>
            <a:r>
              <a:rPr lang="en-US" altLang="en-US" sz="2400" b="1" dirty="0">
                <a:cs typeface="B Titr" panose="00000700000000000000" pitchFamily="2" charset="-78"/>
              </a:rPr>
              <a:t>decides what and how </a:t>
            </a:r>
            <a:br>
              <a:rPr lang="en-US" altLang="en-US" sz="2400" b="1" dirty="0">
                <a:cs typeface="B Titr" panose="00000700000000000000" pitchFamily="2" charset="-78"/>
              </a:rPr>
            </a:br>
            <a:r>
              <a:rPr lang="en-US" altLang="en-US" sz="2400" b="1" dirty="0">
                <a:cs typeface="B Titr" panose="00000700000000000000" pitchFamily="2" charset="-78"/>
              </a:rPr>
              <a:t>instructions are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ISA specifies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Instructions, Registers, </a:t>
            </a:r>
            <a:br>
              <a:rPr lang="en-US" altLang="en-US" sz="2400" b="1" dirty="0">
                <a:cs typeface="B Titr" panose="00000700000000000000" pitchFamily="2" charset="-78"/>
              </a:rPr>
            </a:br>
            <a:r>
              <a:rPr lang="en-US" altLang="en-US" sz="2400" b="1" dirty="0">
                <a:cs typeface="B Titr" panose="00000700000000000000" pitchFamily="2" charset="-78"/>
              </a:rPr>
              <a:t>Memory access, Input/output</a:t>
            </a:r>
            <a:endParaRPr lang="fa-IR" sz="2000" b="1" dirty="0">
              <a:cs typeface="B Nazanin" pitchFamily="2" charset="-78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897574" y="2667000"/>
            <a:ext cx="2941626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j-lt"/>
              </a:rPr>
              <a:t>Applications</a:t>
            </a: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5897574" y="3124200"/>
            <a:ext cx="2941626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+mj-lt"/>
              </a:rPr>
              <a:t>Compilers</a:t>
            </a: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5897574" y="3570514"/>
            <a:ext cx="2941626" cy="391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j-lt"/>
              </a:rPr>
              <a:t>Operating System</a:t>
            </a: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5897574" y="3962400"/>
            <a:ext cx="2941626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+mj-lt"/>
              </a:rPr>
              <a:t>Architecture (ISA)</a:t>
            </a: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5897574" y="4419600"/>
            <a:ext cx="2941626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j-lt"/>
              </a:rPr>
              <a:t>Microarchitecture</a:t>
            </a: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5897574" y="4876800"/>
            <a:ext cx="2941626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+mj-lt"/>
              </a:rPr>
              <a:t>Digital Design</a:t>
            </a: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5897574" y="5334000"/>
            <a:ext cx="2941626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+mj-lt"/>
              </a:rPr>
              <a:t>Circuit</a:t>
            </a: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5897574" y="5791200"/>
            <a:ext cx="2941626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+mj-lt"/>
              </a:rPr>
              <a:t>Device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43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018"/>
    </mc:Choice>
    <mc:Fallback xmlns="">
      <p:transition spd="slow" advTm="246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Instruction Set Architecture (ISA)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cs typeface="B Titr" panose="00000700000000000000" pitchFamily="2" charset="-78"/>
              </a:rPr>
              <a:t>How many instructions needed?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What functionalities required?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Load/store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Control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Arithmetic/logic</a:t>
            </a:r>
            <a:endParaRPr lang="en-US" altLang="en-US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73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27"/>
    </mc:Choice>
    <mc:Fallback xmlns="">
      <p:transition spd="slow" advTm="89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Instruction Set Architecture (ISA)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cs typeface="B Titr" panose="00000700000000000000" pitchFamily="2" charset="-78"/>
              </a:rPr>
              <a:t>Key ISA decisions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Instruction length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Number, length, and types of registers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Where operands reside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How to access memory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Instruction format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Operand format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How many and how big</a:t>
            </a:r>
            <a:endParaRPr lang="fa-IR" sz="2000" b="1" dirty="0"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688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11"/>
    </mc:Choice>
    <mc:Fallback xmlns="">
      <p:transition spd="slow" advTm="133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Grading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Final Exam: 40%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Midterm Exam: 30%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Homework: 20%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Attendance: 15%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rgbClr val="FF0000"/>
                </a:solidFill>
                <a:cs typeface="B Nazanin" pitchFamily="2" charset="-78"/>
              </a:rPr>
              <a:t>AND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cs typeface="B Nazanin" pitchFamily="2" charset="-78"/>
              </a:rPr>
              <a:t>Lab</a:t>
            </a:r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876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7"/>
    </mc:Choice>
    <mc:Fallback xmlns="">
      <p:transition spd="slow" advTm="36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Instruction Set Architecture (ISA)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Instruction length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800" b="1" dirty="0">
              <a:cs typeface="B Titr" panose="00000700000000000000" pitchFamily="2" charset="-78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431925" y="1828800"/>
            <a:ext cx="1336675" cy="42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solidFill>
                  <a:schemeClr val="tx1"/>
                </a:solidFill>
                <a:latin typeface="+mj-lt"/>
              </a:rPr>
              <a:t>Variable</a:t>
            </a:r>
            <a:r>
              <a:rPr lang="en-US" altLang="en-US" sz="2400" b="1" dirty="0">
                <a:solidFill>
                  <a:schemeClr val="tx1"/>
                </a:solidFill>
                <a:latin typeface="+mj-lt"/>
              </a:rPr>
              <a:t>:</a:t>
            </a:r>
            <a:endParaRPr lang="en-US" altLang="en-US" sz="2400" b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890838" y="4587875"/>
            <a:ext cx="32639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895600" y="1924050"/>
            <a:ext cx="14351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909888" y="2478087"/>
            <a:ext cx="31115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2909888" y="3021012"/>
            <a:ext cx="49403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2822575" y="3333750"/>
            <a:ext cx="6079421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>
              <a:buFontTx/>
              <a:buNone/>
            </a:pPr>
            <a:r>
              <a:rPr kumimoji="1" lang="en-US" altLang="en-US" sz="2400" b="1" dirty="0">
                <a:solidFill>
                  <a:schemeClr val="tx1"/>
                </a:solidFill>
                <a:latin typeface="+mj-lt"/>
              </a:rPr>
              <a:t>x86 – Instructions vary from 1 to 17 Bytes long</a:t>
            </a:r>
          </a:p>
          <a:p>
            <a:pPr>
              <a:buFontTx/>
              <a:buNone/>
            </a:pPr>
            <a:r>
              <a:rPr kumimoji="1" lang="en-US" altLang="en-US" sz="2400" b="1" dirty="0">
                <a:solidFill>
                  <a:schemeClr val="tx1"/>
                </a:solidFill>
                <a:latin typeface="+mj-lt"/>
              </a:rPr>
              <a:t>VAX – from 1 to 54 Bytes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2816225" y="5065712"/>
            <a:ext cx="414496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>
              <a:buFontTx/>
              <a:buNone/>
            </a:pPr>
            <a:r>
              <a:rPr kumimoji="1" lang="en-US" altLang="en-US" sz="2400" b="1" dirty="0">
                <a:solidFill>
                  <a:schemeClr val="tx1"/>
                </a:solidFill>
                <a:latin typeface="+mj-lt"/>
              </a:rPr>
              <a:t>MIPS, PowerPC, ARM: </a:t>
            </a:r>
          </a:p>
          <a:p>
            <a:pPr>
              <a:buFontTx/>
              <a:buNone/>
            </a:pPr>
            <a:r>
              <a:rPr kumimoji="1" lang="en-US" altLang="en-US" sz="2400" b="1" dirty="0">
                <a:solidFill>
                  <a:schemeClr val="tx1"/>
                </a:solidFill>
                <a:latin typeface="+mj-lt"/>
              </a:rPr>
              <a:t>all instruction are 4 Bytes long</a:t>
            </a: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1482725" y="4495800"/>
            <a:ext cx="1184275" cy="42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CC"/>
                </a:solidFill>
                <a:latin typeface="Comic Sans MS" pitchFamily="66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u="sng">
                <a:solidFill>
                  <a:schemeClr val="tx1"/>
                </a:solidFill>
                <a:latin typeface="+mj-lt"/>
              </a:rPr>
              <a:t>Fixed</a:t>
            </a:r>
            <a:r>
              <a:rPr lang="en-US" altLang="en-US" sz="2400" b="1">
                <a:solidFill>
                  <a:schemeClr val="tx1"/>
                </a:solidFill>
                <a:latin typeface="+mj-lt"/>
              </a:rPr>
              <a:t>:</a:t>
            </a:r>
            <a:endParaRPr lang="en-US" altLang="en-US" sz="2400" b="1" u="sng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79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79"/>
    </mc:Choice>
    <mc:Fallback xmlns="">
      <p:transition spd="slow" advTm="6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Instruction length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Variable-length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Require multi-step fetch and decode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Allow for a more flexible and compact instruction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CISC processors like x86 &amp; VAX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cs typeface="B Titr" panose="00000700000000000000" pitchFamily="2" charset="-78"/>
              </a:rPr>
              <a:t>Complex Instruction Set Computing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b="1" dirty="0">
              <a:cs typeface="B Titr" panose="00000700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Fixed-length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Allow easy fetch and decode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Simplify pipelining and parallelism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RISC processors like MIPS &amp; PowerPC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cs typeface="B Titr" panose="00000700000000000000" pitchFamily="2" charset="-78"/>
              </a:rPr>
              <a:t>Reduced Instruction Set Computing</a:t>
            </a:r>
            <a:endParaRPr lang="en-US" altLang="en-US" sz="2800" b="1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49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60"/>
    </mc:Choice>
    <mc:Fallback xmlns="">
      <p:transition spd="slow" advTm="160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RISC vs. CISC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Early Trend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Adding more instructions to next generation CPUs to do more complicated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VAX arch had an instruction to multiply polynomials!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b="1" dirty="0">
              <a:cs typeface="B Titr" panose="000007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b="1" dirty="0">
              <a:cs typeface="B Titr" panose="00000700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CISC Philosophy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Limited main memory + immature compilers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More dense instructions, highly encoded, variable length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Data loading as well as calculation </a:t>
            </a:r>
            <a:endParaRPr lang="en-US" altLang="en-US" sz="2800" b="1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212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11"/>
    </mc:Choice>
    <mc:Fallback xmlns="">
      <p:transition spd="slow" advTm="13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RISC vs. CISC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RISC Philosophy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Keep ISA small and simple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cs typeface="B Titr" panose="00000700000000000000" pitchFamily="2" charset="-78"/>
              </a:rPr>
              <a:t>Makes it easier to build faster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Let SW do complicated operations by composing simpler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b="1" dirty="0">
              <a:cs typeface="B Titr" panose="000007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b="1" dirty="0">
              <a:cs typeface="B Titr" panose="00000700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Note on “Reduced" in RISC Phrase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Amount of work any single instruction accomplishes reduced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cs typeface="B Titr" panose="00000700000000000000" pitchFamily="2" charset="-78"/>
              </a:rPr>
              <a:t>Single ALU operation, single memory access, …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22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88"/>
    </mc:Choice>
    <mc:Fallback xmlns="">
      <p:transition spd="slow" advTm="83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RISC vs. CISC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CISC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Performance tuning challenging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cs typeface="B Titr" panose="00000700000000000000" pitchFamily="2" charset="-78"/>
              </a:rPr>
              <a:t>Complex/high-level instructions rarely used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Slower clock rates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Longer time-to-market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cs typeface="B Titr" panose="00000700000000000000" pitchFamily="2" charset="-78"/>
              </a:rPr>
              <a:t>Due to prolonged design time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b="1" dirty="0">
              <a:cs typeface="B Titr" panose="00000700000000000000" pitchFamily="2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CISC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Ease compiler implementation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cs typeface="B Titr" panose="00000700000000000000" pitchFamily="2" charset="-78"/>
              </a:rPr>
              <a:t>HW supports all kind of addressing modes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23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91"/>
    </mc:Choice>
    <mc:Fallback xmlns="">
      <p:transition spd="slow" advTm="99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RISC vs. CISC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RISC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Low complexity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Less error-prone HW implementation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en-US" sz="2400" b="1" dirty="0">
              <a:cs typeface="B Titr" panose="000007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Implementation advantages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Less transistors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Extra space: more registers, cache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en-US" sz="2400" b="1" dirty="0">
              <a:cs typeface="B Titr" panose="000007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Marketing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Reduced design time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169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93"/>
    </mc:Choice>
    <mc:Fallback xmlns="">
      <p:transition spd="slow" advTm="48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RISC vs. CISC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99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3600" b="1" dirty="0">
                <a:cs typeface="B Titr" panose="00000700000000000000" pitchFamily="2" charset="-78"/>
              </a:rPr>
              <a:t>RISC vs. CISC</a:t>
            </a:r>
          </a:p>
          <a:p>
            <a:pPr algn="ctr">
              <a:lnSpc>
                <a:spcPct val="150000"/>
              </a:lnSpc>
            </a:pPr>
            <a:endParaRPr lang="en-US" altLang="en-US" sz="3600" b="1" dirty="0">
              <a:cs typeface="B Titr" panose="00000700000000000000" pitchFamily="2" charset="-78"/>
            </a:endParaRPr>
          </a:p>
          <a:p>
            <a:pPr algn="ctr">
              <a:lnSpc>
                <a:spcPct val="150000"/>
              </a:lnSpc>
            </a:pPr>
            <a:endParaRPr lang="en-US" altLang="en-US" sz="3600" b="1" dirty="0">
              <a:cs typeface="B Titr" panose="00000700000000000000" pitchFamily="2" charset="-78"/>
            </a:endParaRPr>
          </a:p>
          <a:p>
            <a:pPr algn="ctr">
              <a:lnSpc>
                <a:spcPct val="150000"/>
              </a:lnSpc>
            </a:pPr>
            <a:endParaRPr lang="en-US" altLang="en-US" sz="3600" b="1" dirty="0">
              <a:cs typeface="B Titr" panose="00000700000000000000" pitchFamily="2" charset="-78"/>
            </a:endParaRPr>
          </a:p>
          <a:p>
            <a:pPr algn="ctr">
              <a:lnSpc>
                <a:spcPct val="150000"/>
              </a:lnSpc>
            </a:pPr>
            <a:r>
              <a:rPr lang="en-US" altLang="en-US" sz="3600" b="1" dirty="0">
                <a:cs typeface="B Titr" panose="00000700000000000000" pitchFamily="2" charset="-78"/>
              </a:rPr>
              <a:t>Hangul vs. Hiragana </a:t>
            </a:r>
          </a:p>
          <a:p>
            <a:pPr algn="ctr">
              <a:lnSpc>
                <a:spcPct val="150000"/>
              </a:lnSpc>
            </a:pPr>
            <a:endParaRPr lang="en-US" altLang="en-US" sz="3600" b="1" dirty="0">
              <a:cs typeface="B Titr" panose="00000700000000000000" pitchFamily="2" charset="-78"/>
            </a:endParaRPr>
          </a:p>
        </p:txBody>
      </p:sp>
      <p:sp>
        <p:nvSpPr>
          <p:cNvPr id="4" name="Up-Down Arrow 3"/>
          <p:cNvSpPr/>
          <p:nvPr/>
        </p:nvSpPr>
        <p:spPr>
          <a:xfrm>
            <a:off x="4343400" y="2438400"/>
            <a:ext cx="1066800" cy="1752600"/>
          </a:xfrm>
          <a:prstGeom prst="up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38"/>
    </mc:Choice>
    <mc:Fallback xmlns="">
      <p:transition spd="slow" advTm="86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How Many Registers?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Advantages of a small number of registers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Requires fewer bits to specify which one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Less hardware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Faster access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Shorter wires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Faster index decoding (fewer logic levels)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Faster context switch (your OS course!)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When all registers need saving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6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643"/>
    </mc:Choice>
    <mc:Fallback xmlns="">
      <p:transition spd="slow" advTm="20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How Many Registers?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Advantages of a larger number of registers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Fewer loads and stores needed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Less data transfer between CPU &amp; memory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Easier to do several operations at once</a:t>
            </a:r>
            <a:endParaRPr lang="en-US" altLang="en-US" sz="2000" b="1" dirty="0">
              <a:cs typeface="B Titr" panose="000007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970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06"/>
    </mc:Choice>
    <mc:Fallback xmlns="">
      <p:transition spd="slow" advTm="76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Where Operands Reside?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1143000"/>
            <a:ext cx="827562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C00000"/>
                </a:solidFill>
                <a:cs typeface="B Titr" panose="00000700000000000000" pitchFamily="2" charset="-78"/>
              </a:rPr>
              <a:t>Stack</a:t>
            </a:r>
            <a:r>
              <a:rPr lang="en-US" altLang="en-US" sz="2800" b="1" dirty="0">
                <a:cs typeface="B Titr" panose="00000700000000000000" pitchFamily="2" charset="-78"/>
              </a:rPr>
              <a:t> Machine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C00000"/>
                </a:solidFill>
                <a:cs typeface="B Titr" panose="00000700000000000000" pitchFamily="2" charset="-78"/>
              </a:rPr>
              <a:t>Accumulator</a:t>
            </a:r>
            <a:r>
              <a:rPr lang="en-US" altLang="en-US" sz="2800" b="1" dirty="0">
                <a:cs typeface="B Titr" panose="00000700000000000000" pitchFamily="2" charset="-78"/>
              </a:rPr>
              <a:t> Machine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C00000"/>
                </a:solidFill>
                <a:cs typeface="B Titr" panose="00000700000000000000" pitchFamily="2" charset="-78"/>
              </a:rPr>
              <a:t>Register-Memory</a:t>
            </a:r>
            <a:r>
              <a:rPr lang="en-US" altLang="en-US" sz="2800" b="1" dirty="0">
                <a:cs typeface="B Titr" panose="00000700000000000000" pitchFamily="2" charset="-78"/>
              </a:rPr>
              <a:t> Machine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C00000"/>
                </a:solidFill>
                <a:cs typeface="B Titr" panose="00000700000000000000" pitchFamily="2" charset="-78"/>
              </a:rPr>
              <a:t>Load-Store</a:t>
            </a:r>
            <a:r>
              <a:rPr lang="en-US" altLang="en-US" sz="2800" b="1" dirty="0">
                <a:cs typeface="B Titr" panose="00000700000000000000" pitchFamily="2" charset="-78"/>
              </a:rPr>
              <a:t> Machine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>
                <a:cs typeface="B Titr" panose="00000700000000000000" pitchFamily="2" charset="-78"/>
              </a:rPr>
              <a:t>aka Register-Register Machine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496"/>
    </mc:Choice>
    <mc:Fallback xmlns="">
      <p:transition spd="slow" advTm="104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Course 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33400" y="964823"/>
            <a:ext cx="861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Microprocessors and microcontrollers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they </a:t>
            </a:r>
            <a:r>
              <a:rPr lang="en-US" sz="2800" b="1" dirty="0">
                <a:solidFill>
                  <a:srgbClr val="FF0000"/>
                </a:solidFill>
              </a:rPr>
              <a:t>work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AND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</a:t>
            </a:r>
            <a:r>
              <a:rPr lang="en-US" sz="2800" b="1" dirty="0">
                <a:solidFill>
                  <a:srgbClr val="FF0000"/>
                </a:solidFill>
              </a:rPr>
              <a:t>to work </a:t>
            </a:r>
            <a:r>
              <a:rPr lang="en-US" sz="2800" dirty="0"/>
              <a:t>with them</a:t>
            </a:r>
            <a:endParaRPr lang="fa-IR" sz="2800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904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6"/>
    </mc:Choice>
    <mc:Fallback xmlns="">
      <p:transition spd="slow" advTm="17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ISA: Where Operands Reside?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676400" y="977900"/>
            <a:ext cx="4406015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800" dirty="0">
                <a:solidFill>
                  <a:srgbClr val="C00000"/>
                </a:solidFill>
                <a:latin typeface="+mj-lt"/>
                <a:cs typeface="Arial" pitchFamily="34" charset="0"/>
              </a:rPr>
              <a:t>Code sequence for  C = A + B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3875" y="2725738"/>
            <a:ext cx="2762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en-US" altLang="en-US" sz="1800">
              <a:latin typeface="+mj-lt"/>
              <a:cs typeface="Arial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37213" y="2590800"/>
            <a:ext cx="74770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 u="sng">
                <a:solidFill>
                  <a:srgbClr val="000066"/>
                </a:solidFill>
                <a:latin typeface="+mj-lt"/>
                <a:cs typeface="Arial" pitchFamily="34" charset="0"/>
              </a:rPr>
              <a:t>Stack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067550" y="2590800"/>
            <a:ext cx="153882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 u="sng">
                <a:solidFill>
                  <a:srgbClr val="000066"/>
                </a:solidFill>
                <a:latin typeface="+mj-lt"/>
                <a:cs typeface="Arial" pitchFamily="34" charset="0"/>
              </a:rPr>
              <a:t>Accumulator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048750" y="2590800"/>
            <a:ext cx="2094485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 u="sng">
                <a:solidFill>
                  <a:srgbClr val="000066"/>
                </a:solidFill>
                <a:latin typeface="+mj-lt"/>
                <a:cs typeface="Arial" pitchFamily="34" charset="0"/>
              </a:rPr>
              <a:t>Register-Memory</a:t>
            </a:r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717338" y="2590800"/>
            <a:ext cx="139403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 u="sng">
                <a:solidFill>
                  <a:srgbClr val="000066"/>
                </a:solidFill>
                <a:latin typeface="+mj-lt"/>
                <a:cs typeface="Arial" pitchFamily="34" charset="0"/>
              </a:rPr>
              <a:t>Load-Store</a:t>
            </a:r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37213" y="3333750"/>
            <a:ext cx="91050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Push A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21538" y="3333750"/>
            <a:ext cx="965009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Load  A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6717338" y="3333750"/>
            <a:ext cx="1308629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Load  R1,A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637213" y="3705225"/>
            <a:ext cx="89928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Push B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2221538" y="3705225"/>
            <a:ext cx="9313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Add   B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717338" y="3705225"/>
            <a:ext cx="1293625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Load  R2,B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637213" y="4076700"/>
            <a:ext cx="613952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Add</a:t>
            </a: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2219950" y="4076700"/>
            <a:ext cx="94038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Store C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4201150" y="3390900"/>
            <a:ext cx="135678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Add C, A, B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717338" y="4076700"/>
            <a:ext cx="1740862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Add   R3,R1,R2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637213" y="4448175"/>
            <a:ext cx="84228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Pop  C</a:t>
            </a: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715750" y="4448175"/>
            <a:ext cx="127932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+mj-lt"/>
                <a:cs typeface="Arial" pitchFamily="34" charset="0"/>
              </a:rPr>
              <a:t>Store C,R3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95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262"/>
    </mc:Choice>
    <mc:Fallback xmlns="">
      <p:transition spd="slow" advTm="545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Harvard vs. Von Neumann Arch.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143000"/>
            <a:ext cx="82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9" y="1447799"/>
            <a:ext cx="8367802" cy="43910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451"/>
    </mc:Choice>
    <mc:Fallback xmlns="">
      <p:transition spd="slow" advTm="345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2879973"/>
            <a:ext cx="827562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cs typeface="B Titr" panose="00000700000000000000" pitchFamily="2" charset="-78"/>
              </a:rPr>
              <a:t>Types of Computer Systems</a:t>
            </a:r>
            <a:endParaRPr lang="fa-IR" sz="4800" b="1" dirty="0"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8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0"/>
    </mc:Choice>
    <mc:Fallback xmlns="">
      <p:transition spd="slow" advTm="24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Types of Computer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143000"/>
            <a:ext cx="8275627" cy="51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/>
              <a:t>Desktops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General purpose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Market dominated by x86 processors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Various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For use by individuals 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/>
              <a:t>Servers and Warehouse-Scale Computers (WSCs)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Thousands of cores and disks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Market dominated by x86-compatible server chips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Dedicated apps, plus cloud hosting of virtual machines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Increasing use of GPUs, FPGAs, and custom hardware to accelerate workloads</a:t>
            </a: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1026" name="Picture 2" descr="C:\Users\hamed\Dropbox\New\1398-2\Micro\Slides\imag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762"/>
            <a:ext cx="18669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med\Dropbox\New\1398-2\Micro\Slides\downloa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7" y="1981200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69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02"/>
    </mc:Choice>
    <mc:Fallback xmlns="">
      <p:transition spd="slow" advTm="156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Types of Computer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143000"/>
            <a:ext cx="8275627" cy="666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/>
              <a:t>Mobile (smartphone/tablet)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b="1" dirty="0"/>
              <a:t>&gt;1 billion sold/year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Market dominated by </a:t>
            </a:r>
            <a:r>
              <a:rPr lang="en-US" sz="2400" b="1" dirty="0">
                <a:solidFill>
                  <a:srgbClr val="FF0000"/>
                </a:solidFill>
              </a:rPr>
              <a:t>ARM</a:t>
            </a:r>
            <a:r>
              <a:rPr lang="en-US" sz="2400" b="1" dirty="0"/>
              <a:t>-ISA-compatible general-purpose processor in system-on-a-chip (</a:t>
            </a:r>
            <a:r>
              <a:rPr lang="en-US" sz="2400" b="1" dirty="0" err="1"/>
              <a:t>SoC</a:t>
            </a:r>
            <a:r>
              <a:rPr lang="en-US" sz="2400" b="1" dirty="0"/>
              <a:t>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Plus sea of custom accelerators (radio, image, video, graphics, audio, motion, location, security, etc.)</a:t>
            </a:r>
          </a:p>
          <a:p>
            <a:pPr marL="800100" lvl="2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Anything Else?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2050" name="Picture 2" descr="C:\Users\hamed\Dropbox\New\1398-2\Micro\Slides\images (1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76" y="3505199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042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895"/>
    </mc:Choice>
    <mc:Fallback xmlns="">
      <p:transition spd="slow" advTm="184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Types of Computer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143000"/>
            <a:ext cx="8275627" cy="417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Embedded systems</a:t>
            </a:r>
            <a:endParaRPr lang="en-US" sz="3200" b="1" dirty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7170" name="Picture 2" descr="C:\Users\hamed\Dropbox\New\1398-1\MicroProc\Slides\n00035995-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289" y="1143000"/>
            <a:ext cx="1981199" cy="13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hamed\Dropbox\New\1398-1\MicroProc\Slides\10396163_27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463799"/>
            <a:ext cx="2060563" cy="136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hamed\Dropbox\New\1398-1\MicroProc\Slides\142637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6"/>
          <a:stretch/>
        </p:blipFill>
        <p:spPr bwMode="auto">
          <a:xfrm>
            <a:off x="6952803" y="3823078"/>
            <a:ext cx="1791593" cy="232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hamed\Dropbox\New\1398-1\MicroProc\Slides\2678723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r="3806"/>
          <a:stretch/>
        </p:blipFill>
        <p:spPr bwMode="auto">
          <a:xfrm>
            <a:off x="4595012" y="1359067"/>
            <a:ext cx="2106691" cy="184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hamed\Dropbox\New\1398-1\MicroProc\Slides\images (1)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b="24137"/>
          <a:stretch/>
        </p:blipFill>
        <p:spPr bwMode="auto">
          <a:xfrm>
            <a:off x="4410075" y="2989024"/>
            <a:ext cx="2143125" cy="138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hamed\Dropbox\New\1398-1\MicroProc\Slides\download (3)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12" y="4394896"/>
            <a:ext cx="1500988" cy="178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hamed\Dropbox\New\1398-1\MicroProc\Slides\image_13970820280224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136" y="42750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hamed\Dropbox\New\1398-1\MicroProc\Slides\cng-ikc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4468248"/>
            <a:ext cx="2636045" cy="17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hamed\Dropbox\New\1398-1\MicroProc\Slides\images (2)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2842320"/>
            <a:ext cx="1576388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hamed\Dropbox\New\1398-1\MicroProc\Slides\download (4)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020614"/>
            <a:ext cx="2606937" cy="146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hamed\Dropbox\New\1398-1\MicroProc\Slides\8866642_217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40"/>
          <a:stretch/>
        </p:blipFill>
        <p:spPr bwMode="auto">
          <a:xfrm>
            <a:off x="1519499" y="2086881"/>
            <a:ext cx="3830394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hamed\Dropbox\New\1398-1\MicroProc\Slides\download (5).jp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12000" r="10666" b="9856"/>
          <a:stretch/>
        </p:blipFill>
        <p:spPr bwMode="auto">
          <a:xfrm>
            <a:off x="549535" y="1704274"/>
            <a:ext cx="1104183" cy="115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757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756"/>
    </mc:Choice>
    <mc:Fallback xmlns="">
      <p:transition spd="slow" advTm="390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Design Criteria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143000"/>
            <a:ext cx="82756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Power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Energy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Design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Implementation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Time to market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Maintainability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…</a:t>
            </a:r>
            <a:endParaRPr lang="fa-IR" b="1" dirty="0"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84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055"/>
    </mc:Choice>
    <mc:Fallback xmlns="">
      <p:transition spd="slow" advTm="819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Options for Building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143000"/>
            <a:ext cx="8275627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/>
              <a:t>Dedicated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ASIC (Application-specific integrated circuit)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Programmable logic (FPGA, PLD)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/>
              <a:t>Software running on generic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Microprocessor + memory + peripherals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</a:rPr>
              <a:t>Microcontroller</a:t>
            </a:r>
            <a:r>
              <a:rPr lang="en-US" altLang="en-US" sz="2400" b="1" dirty="0"/>
              <a:t> (internal memory &amp; peripherals)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A combination of all options (Complex systems)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8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614"/>
    </mc:Choice>
    <mc:Fallback xmlns="">
      <p:transition spd="slow" advTm="454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Microprocessor vs. Microcontroller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143000"/>
            <a:ext cx="8275627" cy="463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cs typeface="B Titr" panose="00000700000000000000" pitchFamily="2" charset="-78"/>
              </a:rPr>
              <a:t>Microprocessor</a:t>
            </a: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An IC that has only CPUs inside it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/>
              <a:t>No RAM, ROM, or other peripheral 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/>
              <a:t>Microcontroller (MCU)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8195" name="Picture 3" descr="C:\Users\hamed\Dropbox\New\1398-1\MicroProc\Slides\Intel-Core-i7-cache-architec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67" y="2252662"/>
            <a:ext cx="3410889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hamed\Dropbox\New\1398-1\MicroProc\Slides\8c2acbb3d9c4ab2807cec1275225fec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35552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03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455"/>
    </mc:Choice>
    <mc:Fallback xmlns="">
      <p:transition spd="slow" advTm="190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Microprocessor vs. Microcontroller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143000"/>
            <a:ext cx="8275627" cy="438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cs typeface="B Titr" panose="00000700000000000000" pitchFamily="2" charset="-78"/>
              </a:rPr>
              <a:t>Microprocessor</a:t>
            </a: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800" b="1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800" b="1" dirty="0"/>
              <a:t>Microcontroller (MCU)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pic>
        <p:nvPicPr>
          <p:cNvPr id="9" name="Content Placeholder 4" descr="Microprocessor.jpg"/>
          <p:cNvPicPr>
            <a:picLocks noGrp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1668093" y="1688717"/>
            <a:ext cx="6905625" cy="1476375"/>
          </a:xfrm>
          <a:prstGeom prst="rect">
            <a:avLst/>
          </a:prstGeom>
        </p:spPr>
      </p:pic>
      <p:pic>
        <p:nvPicPr>
          <p:cNvPr id="10" name="Content Placeholder 4" descr="Microcontroller.jpg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8092" y="4033422"/>
            <a:ext cx="6905626" cy="221497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28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00"/>
    </mc:Choice>
    <mc:Fallback xmlns="">
      <p:transition spd="slow" advTm="5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964823"/>
            <a:ext cx="82756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400" b="1" i="1" dirty="0">
                <a:solidFill>
                  <a:srgbClr val="FF0000"/>
                </a:solidFill>
              </a:rPr>
              <a:t>Main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prstClr val="black"/>
                </a:solidFill>
              </a:rPr>
              <a:t>Arm Assembly Language Programming and Architecture</a:t>
            </a:r>
            <a:r>
              <a:rPr lang="en-US" sz="2000" dirty="0">
                <a:solidFill>
                  <a:prstClr val="black"/>
                </a:solidFill>
              </a:rPr>
              <a:t>,  Volume 1, 1</a:t>
            </a:r>
            <a:r>
              <a:rPr lang="en-US" sz="2000" baseline="30000" dirty="0">
                <a:solidFill>
                  <a:prstClr val="black"/>
                </a:solidFill>
              </a:rPr>
              <a:t>st</a:t>
            </a:r>
            <a:r>
              <a:rPr lang="en-US" sz="2000" dirty="0">
                <a:solidFill>
                  <a:prstClr val="black"/>
                </a:solidFill>
              </a:rPr>
              <a:t> edition, Muhammad Ali </a:t>
            </a:r>
            <a:r>
              <a:rPr lang="en-US" sz="2000" dirty="0" err="1">
                <a:solidFill>
                  <a:prstClr val="black"/>
                </a:solidFill>
              </a:rPr>
              <a:t>Mazidi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dirty="0" err="1">
                <a:solidFill>
                  <a:prstClr val="black"/>
                </a:solidFill>
              </a:rPr>
              <a:t>Sarmad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Naimi</a:t>
            </a:r>
            <a:r>
              <a:rPr lang="en-US" sz="2000" dirty="0">
                <a:solidFill>
                  <a:prstClr val="black"/>
                </a:solidFill>
              </a:rPr>
              <a:t>, and </a:t>
            </a:r>
            <a:r>
              <a:rPr lang="en-US" sz="2000" dirty="0" err="1">
                <a:solidFill>
                  <a:prstClr val="black"/>
                </a:solidFill>
              </a:rPr>
              <a:t>Sepehr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Naimi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dirty="0" err="1">
                <a:solidFill>
                  <a:prstClr val="black"/>
                </a:solidFill>
              </a:rPr>
              <a:t>MicroDigitalEd</a:t>
            </a:r>
            <a:r>
              <a:rPr lang="en-US" sz="2000" dirty="0">
                <a:solidFill>
                  <a:prstClr val="black"/>
                </a:solidFill>
              </a:rPr>
              <a:t>, 2013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Atmel | SMART ARM-based MCU DATASHEET, SAM3X / SAM3A Series, Atmel-11057C-ATARM-SAM3X-SAM3A-Datasheet_23-Mar-15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ARMv7-M Architecture Reference Manual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400" b="1" i="1" dirty="0">
                <a:solidFill>
                  <a:srgbClr val="FF0000"/>
                </a:solidFill>
              </a:rPr>
              <a:t>Complementary material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prstClr val="black"/>
                </a:solidFill>
              </a:rPr>
              <a:t>ARM Assembly Language: Fundamentals and Techniques</a:t>
            </a:r>
            <a:r>
              <a:rPr lang="en-US" sz="2000" dirty="0">
                <a:solidFill>
                  <a:prstClr val="black"/>
                </a:solidFill>
              </a:rPr>
              <a:t>, 2</a:t>
            </a:r>
            <a:r>
              <a:rPr lang="en-US" sz="2000" baseline="30000" dirty="0">
                <a:solidFill>
                  <a:prstClr val="black"/>
                </a:solidFill>
              </a:rPr>
              <a:t>nd</a:t>
            </a:r>
            <a:r>
              <a:rPr lang="en-US" sz="2000" dirty="0">
                <a:solidFill>
                  <a:prstClr val="black"/>
                </a:solidFill>
              </a:rPr>
              <a:t> Ed., William </a:t>
            </a:r>
            <a:r>
              <a:rPr lang="en-US" sz="2000" dirty="0" err="1">
                <a:solidFill>
                  <a:prstClr val="black"/>
                </a:solidFill>
              </a:rPr>
              <a:t>Hohl</a:t>
            </a:r>
            <a:r>
              <a:rPr lang="en-US" sz="2000" dirty="0">
                <a:solidFill>
                  <a:prstClr val="black"/>
                </a:solidFill>
              </a:rPr>
              <a:t>, Christopher Hinds, CRC Press, 2014.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Modern Assembly Language Programming with the ARM Processor, Larry D. </a:t>
            </a:r>
            <a:r>
              <a:rPr lang="en-US" sz="2000" dirty="0" err="1">
                <a:solidFill>
                  <a:prstClr val="black"/>
                </a:solidFill>
              </a:rPr>
              <a:t>Pyeatt</a:t>
            </a:r>
            <a:r>
              <a:rPr lang="en-US" sz="2000" dirty="0">
                <a:solidFill>
                  <a:prstClr val="black"/>
                </a:solidFill>
              </a:rPr>
              <a:t>, Elsevier, 2016.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Embedded </a:t>
            </a:r>
            <a:r>
              <a:rPr lang="en-US" sz="2000" dirty="0" err="1">
                <a:solidFill>
                  <a:prstClr val="black"/>
                </a:solidFill>
              </a:rPr>
              <a:t>Systems:Introduction</a:t>
            </a:r>
            <a:r>
              <a:rPr lang="en-US" sz="2000" dirty="0">
                <a:solidFill>
                  <a:prstClr val="black"/>
                </a:solidFill>
              </a:rPr>
              <a:t> to ARM®CORTEX-M Microcontrollers, Vol. 1, 5</a:t>
            </a:r>
            <a:r>
              <a:rPr lang="en-US" sz="2000" baseline="30000" dirty="0">
                <a:solidFill>
                  <a:prstClr val="black"/>
                </a:solidFill>
              </a:rPr>
              <a:t>th</a:t>
            </a:r>
            <a:r>
              <a:rPr lang="en-US" sz="2000" dirty="0">
                <a:solidFill>
                  <a:prstClr val="black"/>
                </a:solidFill>
              </a:rPr>
              <a:t> Ed., Jonathan W. </a:t>
            </a:r>
            <a:r>
              <a:rPr lang="en-US" sz="2000" dirty="0" err="1">
                <a:solidFill>
                  <a:prstClr val="black"/>
                </a:solidFill>
              </a:rPr>
              <a:t>Valvano</a:t>
            </a:r>
            <a:r>
              <a:rPr lang="en-US" sz="2000" dirty="0">
                <a:solidFill>
                  <a:prstClr val="black"/>
                </a:solidFill>
              </a:rPr>
              <a:t>, 2014. 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44"/>
    </mc:Choice>
    <mc:Fallback xmlns="">
      <p:transition spd="slow" advTm="49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Microprocessor vs. Microcontroller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143000"/>
            <a:ext cx="82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40514"/>
              </p:ext>
            </p:extLst>
          </p:nvPr>
        </p:nvGraphicFramePr>
        <p:xfrm>
          <a:off x="304800" y="1143000"/>
          <a:ext cx="8534400" cy="471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Microprocessor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Microcontroller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endParaRPr lang="en-US" b="1" dirty="0"/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endParaRPr lang="en-US" b="1" dirty="0"/>
                    </a:p>
                    <a:p>
                      <a:endParaRPr lang="en-US" b="1" dirty="0"/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endParaRPr lang="en-US" b="1" dirty="0"/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endParaRPr lang="en-US" b="1" dirty="0"/>
                    </a:p>
                    <a:p>
                      <a:endParaRPr lang="en-US" b="1" dirty="0"/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782137"/>
              </p:ext>
            </p:extLst>
          </p:nvPr>
        </p:nvGraphicFramePr>
        <p:xfrm>
          <a:off x="304800" y="1552136"/>
          <a:ext cx="8534400" cy="402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r>
                        <a:rPr lang="en-US" b="1" dirty="0"/>
                        <a:t>Heart of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computer</a:t>
                      </a:r>
                      <a:r>
                        <a:rPr lang="en-US" b="1" dirty="0"/>
                        <a:t> systems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Heart of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embedded</a:t>
                      </a:r>
                      <a:r>
                        <a:rPr lang="en-US" b="1" dirty="0"/>
                        <a:t> systems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20956"/>
              </p:ext>
            </p:extLst>
          </p:nvPr>
        </p:nvGraphicFramePr>
        <p:xfrm>
          <a:off x="304800" y="1950720"/>
          <a:ext cx="85344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r>
                        <a:rPr lang="en-US" b="1" dirty="0"/>
                        <a:t>It</a:t>
                      </a:r>
                      <a:r>
                        <a:rPr lang="en-US" b="1" baseline="0" dirty="0"/>
                        <a:t> is just a processor. Memory and I/O components are connected 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externally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Has processor along</a:t>
                      </a:r>
                      <a:r>
                        <a:rPr lang="en-US" b="1" baseline="0" dirty="0"/>
                        <a:t> with 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internal</a:t>
                      </a:r>
                      <a:r>
                        <a:rPr lang="en-US" b="1" baseline="0" dirty="0"/>
                        <a:t> memory and I/O components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55423"/>
              </p:ext>
            </p:extLst>
          </p:nvPr>
        </p:nvGraphicFramePr>
        <p:xfrm>
          <a:off x="304800" y="2590800"/>
          <a:ext cx="8534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r>
                        <a:rPr lang="en-US" b="1" dirty="0"/>
                        <a:t>Since memory and I/O</a:t>
                      </a:r>
                      <a:r>
                        <a:rPr lang="en-US" b="1" baseline="0" dirty="0"/>
                        <a:t> have to be connected externally, the circuit becomes 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larger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Since memory and I/O</a:t>
                      </a:r>
                      <a:r>
                        <a:rPr lang="en-US" b="1" baseline="0" dirty="0"/>
                        <a:t> have to be connected externally, the circuit is 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small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66878"/>
              </p:ext>
            </p:extLst>
          </p:nvPr>
        </p:nvGraphicFramePr>
        <p:xfrm>
          <a:off x="304800" y="3497678"/>
          <a:ext cx="8534400" cy="402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Cannot</a:t>
                      </a:r>
                      <a:r>
                        <a:rPr lang="en-US" b="1" dirty="0"/>
                        <a:t> be</a:t>
                      </a:r>
                      <a:r>
                        <a:rPr lang="en-US" b="1" baseline="0" dirty="0"/>
                        <a:t> used in 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compact</a:t>
                      </a:r>
                      <a:r>
                        <a:rPr lang="en-US" b="1" baseline="0" dirty="0"/>
                        <a:t> system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It is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efficient</a:t>
                      </a:r>
                      <a:r>
                        <a:rPr lang="en-US" b="1" baseline="0" dirty="0"/>
                        <a:t> for 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compact</a:t>
                      </a:r>
                      <a:r>
                        <a:rPr lang="en-US" b="1" baseline="0" dirty="0"/>
                        <a:t> systems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60669"/>
              </p:ext>
            </p:extLst>
          </p:nvPr>
        </p:nvGraphicFramePr>
        <p:xfrm>
          <a:off x="304800" y="3903784"/>
          <a:ext cx="85344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r>
                        <a:rPr lang="en-US" b="1" dirty="0"/>
                        <a:t>The entire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energy</a:t>
                      </a:r>
                      <a:r>
                        <a:rPr lang="en-US" b="1" dirty="0"/>
                        <a:t> consumption</a:t>
                      </a:r>
                      <a:r>
                        <a:rPr lang="en-US" b="1" baseline="0" dirty="0"/>
                        <a:t> is high due to external components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Suitable</a:t>
                      </a:r>
                      <a:r>
                        <a:rPr lang="en-US" b="1" baseline="0" dirty="0"/>
                        <a:t> for 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battery-operated</a:t>
                      </a:r>
                      <a:r>
                        <a:rPr lang="en-US" b="1" baseline="0" dirty="0"/>
                        <a:t> systems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49677"/>
              </p:ext>
            </p:extLst>
          </p:nvPr>
        </p:nvGraphicFramePr>
        <p:xfrm>
          <a:off x="304800" y="4550410"/>
          <a:ext cx="8534400" cy="402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Slow</a:t>
                      </a:r>
                      <a:r>
                        <a:rPr lang="en-US" b="1" dirty="0"/>
                        <a:t> memory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Fast</a:t>
                      </a:r>
                      <a:r>
                        <a:rPr lang="en-US" b="1" dirty="0"/>
                        <a:t> memory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772525"/>
              </p:ext>
            </p:extLst>
          </p:nvPr>
        </p:nvGraphicFramePr>
        <p:xfrm>
          <a:off x="304800" y="4953000"/>
          <a:ext cx="8534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r>
                        <a:rPr lang="en-US" b="1" dirty="0"/>
                        <a:t>Is based on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Von</a:t>
                      </a:r>
                      <a:r>
                        <a:rPr lang="en-US" b="1" baseline="0" dirty="0">
                          <a:solidFill>
                            <a:srgbClr val="FF0000"/>
                          </a:solidFill>
                        </a:rPr>
                        <a:t> Neumann </a:t>
                      </a:r>
                      <a:r>
                        <a:rPr lang="en-US" b="1" baseline="0" dirty="0"/>
                        <a:t>architecture (program and data are stored in the same memory module)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Is based on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Harvard</a:t>
                      </a:r>
                      <a:r>
                        <a:rPr lang="en-US" b="1" dirty="0"/>
                        <a:t> </a:t>
                      </a:r>
                      <a:r>
                        <a:rPr lang="en-US" b="1" baseline="0" dirty="0"/>
                        <a:t>architecture (program and data memory are separate)</a:t>
                      </a:r>
                      <a:endParaRPr lang="en-US" b="1" dirty="0"/>
                    </a:p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63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179"/>
    </mc:Choice>
    <mc:Fallback xmlns="">
      <p:transition spd="slow" advTm="223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Computer Organization &amp; Design, The Hardware/Software Interface, 3rd Edition, by  D. Patterson and J. Hennessey, Morgan Kaufmann publishing, 2005.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“Computer Organization &amp; Design” handouts, by Prof. Kumar, UIUC, Fall 2007.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“Computer Organization I” handouts, FSU, Fall 2007.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“Machine Structures” handouts, by Prof. D. Garcia, UCB, Spring 2010.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Arm Assembly Language Programming and Architecture,  Volume 1, 1st edition, Muhammad Ali </a:t>
            </a:r>
            <a:r>
              <a:rPr lang="en-US" sz="2000" b="1" dirty="0" err="1"/>
              <a:t>Mazidi</a:t>
            </a:r>
            <a:r>
              <a:rPr lang="en-US" sz="2000" b="1" dirty="0"/>
              <a:t>, </a:t>
            </a:r>
            <a:r>
              <a:rPr lang="en-US" sz="2000" b="1" dirty="0" err="1"/>
              <a:t>Sarmad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and </a:t>
            </a:r>
            <a:r>
              <a:rPr lang="en-US" sz="2000" b="1" dirty="0" err="1"/>
              <a:t>Sepehr</a:t>
            </a:r>
            <a:r>
              <a:rPr lang="en-US" sz="2000" b="1" dirty="0"/>
              <a:t> </a:t>
            </a:r>
            <a:r>
              <a:rPr lang="en-US" sz="2000" b="1" dirty="0" err="1"/>
              <a:t>Naimi</a:t>
            </a:r>
            <a:r>
              <a:rPr lang="en-US" sz="2000" b="1" dirty="0"/>
              <a:t>, </a:t>
            </a:r>
            <a:r>
              <a:rPr lang="en-US" sz="2000" b="1" dirty="0" err="1"/>
              <a:t>MicroDigitalEd</a:t>
            </a:r>
            <a:r>
              <a:rPr lang="en-US" sz="2000" b="1" dirty="0"/>
              <a:t>, 2013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“Computer Organization &amp; Language” handouts, Dept. of CE, SUT, by Prof. H. Asadi, 2016.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4"/>
    </mc:Choice>
    <mc:Fallback xmlns="">
      <p:transition spd="slow" advTm="1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Mechanical Computers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Electro-Mechanical Computers 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Electronic Computers</a:t>
            </a:r>
          </a:p>
          <a:p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619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30"/>
    </mc:Choice>
    <mc:Fallback xmlns="">
      <p:transition spd="slow" advTm="43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Mechanical Computers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Abacus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Mechanical calculators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b="1" dirty="0"/>
              <a:t>Pascal’s calculator </a:t>
            </a:r>
            <a:r>
              <a:rPr lang="en-US" sz="2400" b="1"/>
              <a:t>(1642</a:t>
            </a:r>
            <a:r>
              <a:rPr lang="en-US" sz="2400" b="1" dirty="0"/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b="1" dirty="0" err="1"/>
              <a:t>Curta</a:t>
            </a:r>
            <a:r>
              <a:rPr lang="en-US" sz="2400" b="1" dirty="0"/>
              <a:t> (1930s)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Punched-card data processing</a:t>
            </a:r>
            <a:br>
              <a:rPr lang="en-US" sz="2400" b="1" dirty="0"/>
            </a:br>
            <a:r>
              <a:rPr lang="en-US" sz="2400" b="1" dirty="0"/>
              <a:t>(1725, 1800s, 1900s)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34" y="988658"/>
            <a:ext cx="2588170" cy="1525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94" y="3709540"/>
            <a:ext cx="1914525" cy="2390775"/>
          </a:xfrm>
          <a:prstGeom prst="rect">
            <a:avLst/>
          </a:prstGeom>
        </p:spPr>
      </p:pic>
      <p:pic>
        <p:nvPicPr>
          <p:cNvPr id="1026" name="Picture 2" descr="C:\Users\hamed\Dropbox\New\1398-1\MicroProc\Slides\image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82" y="2223451"/>
            <a:ext cx="222384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med\Dropbox\New\1398-1\MicroProc\Slides\220px-Curta_-_National_Museum_of_Computin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971" y="3296466"/>
            <a:ext cx="1418234" cy="192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3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93"/>
    </mc:Choice>
    <mc:Fallback xmlns="">
      <p:transition spd="slow" advTm="32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Mechanical Computers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Difference engine: </a:t>
            </a:r>
            <a:r>
              <a:rPr lang="en-US" sz="2400" dirty="0"/>
              <a:t>Charles Babbage (1791-1871)</a:t>
            </a:r>
            <a:endParaRPr lang="en-US" sz="2400" b="1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First general-purpose computing device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Analytical engine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12" y="2743200"/>
            <a:ext cx="2602713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64491"/>
            <a:ext cx="4800600" cy="270033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79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55"/>
    </mc:Choice>
    <mc:Fallback xmlns="">
      <p:transition spd="slow" advTm="80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Computer History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Electro-Mechanical Computers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Switches, relays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Early 1900s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/>
              <a:t>Zuse’s</a:t>
            </a:r>
            <a:r>
              <a:rPr lang="en-US" sz="2400" b="1" dirty="0"/>
              <a:t> Z2, Z3, Z4 (world's first commercial digital computer, </a:t>
            </a:r>
            <a:br>
              <a:rPr lang="en-US" sz="2400" b="1" dirty="0"/>
            </a:br>
            <a:r>
              <a:rPr lang="en-US" sz="2400" b="1" dirty="0"/>
              <a:t>mechanical memory)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/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3505200"/>
            <a:ext cx="3703627" cy="27884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2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55"/>
    </mc:Choice>
    <mc:Fallback xmlns="">
      <p:transition spd="slow" advTm="40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3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|65.9|18.8|1.2|8.4|1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14.1|1|5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39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3|8.5|2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3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3|9.4|24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4|164|117|117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2.8|6.1|4.3|68.6|1.2|12.1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6|112.5|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3.7|14.2|19.6|21.2|20.7|22.5|10.4|23.6|22|25.1|48.9|43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42.7|1.5|147.6|44.1|6.9|24.7|43.5|5.7|156|41.3|18.3|116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5|12.5|37.9|110.8|7.6|75|8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8.2|27.9|16.7|20.6|24.1|2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.4|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|0.9|0.5|9.4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6.1|6.1|4.7|12.2|1.6|48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3|32|25.8|7.3|33|2.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35872</TotalTime>
  <Words>2018</Words>
  <Application>Microsoft Office PowerPoint</Application>
  <PresentationFormat>On-screen Show (4:3)</PresentationFormat>
  <Paragraphs>482</Paragraphs>
  <Slides>40</Slides>
  <Notes>0</Notes>
  <HiddenSlides>0</HiddenSlides>
  <MMClips>40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Times New Roman</vt:lpstr>
      <vt:lpstr>Verdana</vt:lpstr>
      <vt:lpstr>Wingdings 2</vt:lpstr>
      <vt:lpstr>Office Theme</vt:lpstr>
      <vt:lpstr>Aspect</vt:lpstr>
      <vt:lpstr>Microprocessors and Assembly language  Spring 2020</vt:lpstr>
      <vt:lpstr>Grading</vt:lpstr>
      <vt:lpstr>Course Outline</vt:lpstr>
      <vt:lpstr>References</vt:lpstr>
      <vt:lpstr>Copyright Notice</vt:lpstr>
      <vt:lpstr>Computer History </vt:lpstr>
      <vt:lpstr>Computer History </vt:lpstr>
      <vt:lpstr>Computer History </vt:lpstr>
      <vt:lpstr>Computer History </vt:lpstr>
      <vt:lpstr>Computer History </vt:lpstr>
      <vt:lpstr>Computer History </vt:lpstr>
      <vt:lpstr>Computer History </vt:lpstr>
      <vt:lpstr>Computer History </vt:lpstr>
      <vt:lpstr>Computer History </vt:lpstr>
      <vt:lpstr>Computer History </vt:lpstr>
      <vt:lpstr>PowerPoint Presentation</vt:lpstr>
      <vt:lpstr>Instruction Set Architecture (ISA)</vt:lpstr>
      <vt:lpstr>Instruction Set Architecture (ISA)</vt:lpstr>
      <vt:lpstr>Instruction Set Architecture (ISA)</vt:lpstr>
      <vt:lpstr>Instruction Set Architecture (ISA)</vt:lpstr>
      <vt:lpstr>ISA: Instruction length</vt:lpstr>
      <vt:lpstr>ISA: RISC vs. CISC</vt:lpstr>
      <vt:lpstr>ISA: RISC vs. CISC</vt:lpstr>
      <vt:lpstr>ISA: RISC vs. CISC</vt:lpstr>
      <vt:lpstr>ISA: RISC vs. CISC</vt:lpstr>
      <vt:lpstr>ISA: RISC vs. CISC</vt:lpstr>
      <vt:lpstr>ISA: How Many Registers?</vt:lpstr>
      <vt:lpstr>ISA: How Many Registers?</vt:lpstr>
      <vt:lpstr>ISA: Where Operands Reside?</vt:lpstr>
      <vt:lpstr>ISA: Where Operands Reside?</vt:lpstr>
      <vt:lpstr>Harvard vs. Von Neumann Arch.</vt:lpstr>
      <vt:lpstr>PowerPoint Presentation</vt:lpstr>
      <vt:lpstr>Types of Computer Systems</vt:lpstr>
      <vt:lpstr>Types of Computer Systems</vt:lpstr>
      <vt:lpstr>Types of Computer Systems</vt:lpstr>
      <vt:lpstr>Design Criteria </vt:lpstr>
      <vt:lpstr>Options for Building Embedded Systems</vt:lpstr>
      <vt:lpstr>Microprocessor vs. Microcontroller  </vt:lpstr>
      <vt:lpstr>Microprocessor vs. Microcontroller  </vt:lpstr>
      <vt:lpstr>Microprocessor vs. Microcontroller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Arya Varaste</cp:lastModifiedBy>
  <cp:revision>571</cp:revision>
  <cp:lastPrinted>2017-02-07T08:08:08Z</cp:lastPrinted>
  <dcterms:created xsi:type="dcterms:W3CDTF">2006-08-16T00:00:00Z</dcterms:created>
  <dcterms:modified xsi:type="dcterms:W3CDTF">2020-09-19T05:30:24Z</dcterms:modified>
</cp:coreProperties>
</file>